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6"/>
    <p:restoredTop sz="94643"/>
  </p:normalViewPr>
  <p:slideViewPr>
    <p:cSldViewPr snapToGrid="0" snapToObjects="1">
      <p:cViewPr>
        <p:scale>
          <a:sx n="70" d="100"/>
          <a:sy n="70" d="100"/>
        </p:scale>
        <p:origin x="35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84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26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3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7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0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6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6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7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35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7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593E9-5E77-144C-A36C-2051F6124D93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4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8494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Deep Pion Analysis update with newer data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80720"/>
          </a:xfrm>
        </p:spPr>
        <p:txBody>
          <a:bodyPr/>
          <a:lstStyle/>
          <a:p>
            <a:r>
              <a:rPr lang="en-US" dirty="0" smtClean="0"/>
              <a:t>Ivan Chernyshev</a:t>
            </a:r>
          </a:p>
          <a:p>
            <a:r>
              <a:rPr lang="en-US" dirty="0" smtClean="0"/>
              <a:t>December 19, 2017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4379736"/>
            <a:ext cx="5105400" cy="158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712" y="4092398"/>
            <a:ext cx="3661781" cy="221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30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24</a:t>
            </a:r>
            <a:r>
              <a:rPr lang="en-US" sz="2000" dirty="0" smtClean="0">
                <a:sym typeface="Symbol" charset="2"/>
              </a:rPr>
              <a:t> 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26 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04" y="2166049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4" y="4785590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3104" y="170438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206854" y="4323925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560" y="531293"/>
            <a:ext cx="4848278" cy="31883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196"/>
            <a:ext cx="4498848" cy="32690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79" y="3719669"/>
            <a:ext cx="4756560" cy="31095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9669"/>
            <a:ext cx="4492672" cy="304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45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26</a:t>
            </a:r>
            <a:r>
              <a:rPr lang="en-US" sz="2000" dirty="0" smtClean="0">
                <a:sym typeface="Symbol" charset="2"/>
              </a:rPr>
              <a:t> 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28 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04" y="2166049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4" y="4785590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3104" y="170438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206854" y="4323925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483" y="556153"/>
            <a:ext cx="4876517" cy="33026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976"/>
            <a:ext cx="4478060" cy="32887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483" y="3864832"/>
            <a:ext cx="4876517" cy="299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50" y="3816334"/>
            <a:ext cx="4491210" cy="304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5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9260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Purity and Efficiency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6" y="676656"/>
            <a:ext cx="5913736" cy="40050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762" y="676657"/>
            <a:ext cx="6016310" cy="4074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546" y="1709611"/>
            <a:ext cx="1170432" cy="5383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4956048"/>
            <a:ext cx="1114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In general, the purities are a, though there is one cell where NN data is missing, at </a:t>
            </a:r>
            <a:r>
              <a:rPr lang="en-US" sz="2400" dirty="0" err="1" smtClean="0"/>
              <a:t>pT</a:t>
            </a:r>
            <a:r>
              <a:rPr lang="en-US" sz="2400" baseline="-25000" dirty="0" err="1" smtClean="0"/>
              <a:t>cluster</a:t>
            </a:r>
            <a:r>
              <a:rPr lang="en-US" sz="2400" dirty="0" smtClean="0"/>
              <a:t> near 8GeV and very high error bars at </a:t>
            </a:r>
            <a:r>
              <a:rPr lang="en-US" sz="2400" dirty="0" err="1" smtClean="0"/>
              <a:t>pT</a:t>
            </a:r>
            <a:r>
              <a:rPr lang="en-US" sz="2400" baseline="-25000" dirty="0" err="1" smtClean="0"/>
              <a:t>cluster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&gt; 22 GeV and </a:t>
            </a:r>
            <a:r>
              <a:rPr lang="en-US" sz="2400" dirty="0" err="1" smtClean="0"/>
              <a:t>pT</a:t>
            </a:r>
            <a:r>
              <a:rPr lang="en-US" sz="2400" baseline="-25000" dirty="0" err="1" smtClean="0"/>
              <a:t>cluster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&lt; 10 GeV</a:t>
            </a: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Miguel’s code failed to produce good results for the efficiency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194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Purity-and-efficiency corrected </a:t>
            </a:r>
            <a:r>
              <a:rPr lang="en-US" dirty="0" smtClean="0"/>
              <a:t>spectrum ratios 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77502"/>
            <a:ext cx="10515600" cy="1609344"/>
          </a:xfrm>
        </p:spPr>
        <p:txBody>
          <a:bodyPr/>
          <a:lstStyle/>
          <a:p>
            <a:r>
              <a:rPr lang="en-US" dirty="0" smtClean="0"/>
              <a:t>Agreement at </a:t>
            </a:r>
            <a:r>
              <a:rPr lang="en-US" dirty="0" err="1" smtClean="0"/>
              <a:t>pT</a:t>
            </a:r>
            <a:r>
              <a:rPr lang="en-US" baseline="-25000" dirty="0" err="1" smtClean="0"/>
              <a:t>cluster</a:t>
            </a:r>
            <a:r>
              <a:rPr lang="en-US" dirty="0" smtClean="0"/>
              <a:t> </a:t>
            </a:r>
            <a:r>
              <a:rPr lang="en-US" dirty="0">
                <a:sym typeface="Symbol" charset="2"/>
              </a:rPr>
              <a:t></a:t>
            </a:r>
            <a:r>
              <a:rPr lang="en-US" dirty="0" smtClean="0"/>
              <a:t> 15 GeV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662781"/>
            <a:ext cx="6507988" cy="440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64592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Closure Test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489" y="1160971"/>
            <a:ext cx="642502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13" y="3922459"/>
            <a:ext cx="1170432" cy="5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97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180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9264"/>
            <a:ext cx="10515600" cy="5207699"/>
          </a:xfrm>
        </p:spPr>
        <p:txBody>
          <a:bodyPr/>
          <a:lstStyle/>
          <a:p>
            <a:r>
              <a:rPr lang="en-US" dirty="0" smtClean="0"/>
              <a:t>At </a:t>
            </a:r>
            <a:r>
              <a:rPr lang="en-US" dirty="0" err="1" smtClean="0"/>
              <a:t>pT</a:t>
            </a:r>
            <a:r>
              <a:rPr lang="en-US" baseline="-25000" dirty="0" err="1" smtClean="0"/>
              <a:t>cluster</a:t>
            </a:r>
            <a:r>
              <a:rPr lang="en-US" baseline="-25000" dirty="0" smtClean="0"/>
              <a:t> </a:t>
            </a:r>
            <a:r>
              <a:rPr lang="en-US" dirty="0" smtClean="0"/>
              <a:t>&gt; 22 GeV, Miguel’s code fails to produce adequate results</a:t>
            </a:r>
          </a:p>
          <a:p>
            <a:r>
              <a:rPr lang="en-US" dirty="0" smtClean="0"/>
              <a:t> At 10 GeV &lt; </a:t>
            </a:r>
            <a:r>
              <a:rPr lang="en-US" dirty="0" err="1" smtClean="0"/>
              <a:t>pT</a:t>
            </a:r>
            <a:r>
              <a:rPr lang="en-US" baseline="-25000" dirty="0" err="1" smtClean="0"/>
              <a:t>cluster</a:t>
            </a:r>
            <a:r>
              <a:rPr lang="en-US" baseline="-25000" dirty="0" smtClean="0"/>
              <a:t> </a:t>
            </a:r>
            <a:r>
              <a:rPr lang="en-US" dirty="0"/>
              <a:t>&lt;</a:t>
            </a:r>
            <a:r>
              <a:rPr lang="en-US" dirty="0" smtClean="0"/>
              <a:t> 22 GeV, the neural-net shows a monte-</a:t>
            </a:r>
            <a:r>
              <a:rPr lang="en-US" dirty="0" err="1" smtClean="0"/>
              <a:t>carlo</a:t>
            </a:r>
            <a:r>
              <a:rPr lang="en-US" dirty="0" smtClean="0"/>
              <a:t> that is more consistent with data than the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dirty="0">
                <a:sym typeface="Symbol" charset="2"/>
              </a:rPr>
              <a:t> </a:t>
            </a:r>
            <a:endParaRPr lang="en-US" dirty="0" smtClean="0">
              <a:sym typeface="Symbol" charset="2"/>
            </a:endParaRPr>
          </a:p>
          <a:p>
            <a:r>
              <a:rPr lang="en-US" dirty="0" smtClean="0">
                <a:sym typeface="Symbol" charset="2"/>
              </a:rPr>
              <a:t>Neural-net closure test is within 10% of unity everywhere, whereas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dirty="0" smtClean="0">
                <a:sym typeface="Symbol" charset="2"/>
              </a:rPr>
              <a:t> closure test is only so at </a:t>
            </a:r>
            <a:r>
              <a:rPr lang="en-US" dirty="0" err="1" smtClean="0"/>
              <a:t>pT</a:t>
            </a:r>
            <a:r>
              <a:rPr lang="en-US" baseline="-25000" dirty="0" err="1" smtClean="0"/>
              <a:t>cluster</a:t>
            </a:r>
            <a:r>
              <a:rPr lang="en-US" baseline="-25000" dirty="0" smtClean="0"/>
              <a:t> </a:t>
            </a:r>
            <a:r>
              <a:rPr lang="en-US" dirty="0" smtClean="0"/>
              <a:t>&gt; 15 GeV</a:t>
            </a:r>
          </a:p>
          <a:p>
            <a:r>
              <a:rPr lang="en-US" dirty="0" smtClean="0">
                <a:sym typeface="Symbol" charset="2"/>
              </a:rPr>
              <a:t>Neural-net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 </a:t>
            </a:r>
            <a:r>
              <a:rPr lang="en-US" dirty="0" smtClean="0">
                <a:sym typeface="Symbol" charset="2"/>
              </a:rPr>
              <a:t>spectra are consistent with one another at </a:t>
            </a:r>
            <a:r>
              <a:rPr lang="en-US" dirty="0" err="1" smtClean="0"/>
              <a:t>pT</a:t>
            </a:r>
            <a:r>
              <a:rPr lang="en-US" baseline="-25000" dirty="0" err="1" smtClean="0"/>
              <a:t>cluster</a:t>
            </a:r>
            <a:r>
              <a:rPr lang="en-US" baseline="-25000" dirty="0" smtClean="0"/>
              <a:t> </a:t>
            </a:r>
            <a:r>
              <a:rPr lang="en-US" dirty="0" smtClean="0"/>
              <a:t>&gt; 15 GeV, while purities are consistent everywhere</a:t>
            </a:r>
          </a:p>
          <a:p>
            <a:r>
              <a:rPr lang="en-US" dirty="0" smtClean="0"/>
              <a:t>Miguel’s code shows problems at the try and stack graphs with </a:t>
            </a:r>
            <a:r>
              <a:rPr lang="en-US" dirty="0" err="1" smtClean="0"/>
              <a:t>pT</a:t>
            </a:r>
            <a:r>
              <a:rPr lang="en-US" baseline="-25000" dirty="0" err="1" smtClean="0"/>
              <a:t>cluster</a:t>
            </a:r>
            <a:r>
              <a:rPr lang="en-US" baseline="-25000" dirty="0" smtClean="0"/>
              <a:t> </a:t>
            </a:r>
            <a:r>
              <a:rPr lang="en-US" dirty="0" smtClean="0"/>
              <a:t>&gt; 20 GeV, the </a:t>
            </a:r>
            <a:r>
              <a:rPr lang="en-US" dirty="0" err="1" smtClean="0"/>
              <a:t>efficency</a:t>
            </a:r>
            <a:r>
              <a:rPr lang="en-US" dirty="0" smtClean="0"/>
              <a:t> graph, and to a lesser extent the </a:t>
            </a:r>
            <a:r>
              <a:rPr lang="en-US" smtClean="0"/>
              <a:t>purity graph</a:t>
            </a:r>
            <a:endParaRPr lang="en-US" dirty="0" smtClean="0">
              <a:sym typeface="Symbol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3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Dr. Miguel Arratia’s Deep Pion Efficiency analysis software, which uses both Dr. Yue Shi Lai’s neural net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dirty="0" smtClean="0">
                <a:sym typeface="Symbol" charset="2"/>
              </a:rPr>
              <a:t>- based data analysis, and compares them.</a:t>
            </a:r>
          </a:p>
          <a:p>
            <a:r>
              <a:rPr lang="en-US" dirty="0" smtClean="0">
                <a:sym typeface="Symbol" charset="2"/>
              </a:rPr>
              <a:t>Data: 2013 </a:t>
            </a:r>
            <a:r>
              <a:rPr lang="en-US" dirty="0" err="1" smtClean="0">
                <a:sym typeface="Symbol" charset="2"/>
              </a:rPr>
              <a:t>pPb</a:t>
            </a:r>
            <a:r>
              <a:rPr lang="en-US" dirty="0" smtClean="0">
                <a:sym typeface="Symbol" charset="2"/>
              </a:rPr>
              <a:t> (e period, processed with the clusv1 algorithm)</a:t>
            </a:r>
          </a:p>
          <a:p>
            <a:r>
              <a:rPr lang="en-US" dirty="0" smtClean="0">
                <a:sym typeface="Symbol" charset="2"/>
              </a:rPr>
              <a:t>MC: </a:t>
            </a:r>
            <a:r>
              <a:rPr lang="en-US" dirty="0" smtClean="0"/>
              <a:t>17g6a3_pthat2 (I do not know which type of Monte-Carlo this 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82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10 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12 GeV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066" y="577516"/>
            <a:ext cx="4691136" cy="317706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84" y="577516"/>
            <a:ext cx="4691139" cy="3177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953" y="3754583"/>
            <a:ext cx="4600248" cy="3115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84" y="3754582"/>
            <a:ext cx="4582389" cy="3103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04" y="2166049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4" y="4785590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3104" y="170438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206854" y="4323925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5790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12 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14 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04" y="2166049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4" y="4785590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3104" y="170438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206854" y="4323925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377" y="597878"/>
            <a:ext cx="4699623" cy="3182814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2" y="502075"/>
            <a:ext cx="4425646" cy="32786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377" y="3812804"/>
            <a:ext cx="4699623" cy="304519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0" y="3780692"/>
            <a:ext cx="4553408" cy="30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40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14 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16 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04" y="2166049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4" y="4785590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3104" y="170438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206854" y="4323925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54" y="497713"/>
            <a:ext cx="4756957" cy="3221643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57" y="612741"/>
            <a:ext cx="4587111" cy="31066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53" y="3711030"/>
            <a:ext cx="4756958" cy="30510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5" y="3754229"/>
            <a:ext cx="4441299" cy="300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8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16 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18 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04" y="2166049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4" y="4785590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3104" y="170438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206854" y="4323925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783" y="532762"/>
            <a:ext cx="4937592" cy="334397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" y="437265"/>
            <a:ext cx="4572511" cy="33252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783" y="3860605"/>
            <a:ext cx="4963217" cy="29973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7941"/>
            <a:ext cx="4599068" cy="31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92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18 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20 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04" y="2166049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4" y="4785590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3104" y="170438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206854" y="4323925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943" y="617357"/>
            <a:ext cx="4573480" cy="309738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8" y="488546"/>
            <a:ext cx="4471587" cy="3226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944" y="3679768"/>
            <a:ext cx="4896056" cy="3178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4" y="3673154"/>
            <a:ext cx="4702624" cy="318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77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20</a:t>
            </a:r>
            <a:r>
              <a:rPr lang="en-US" sz="2000" dirty="0" smtClean="0">
                <a:sym typeface="Symbol" charset="2"/>
              </a:rPr>
              <a:t> 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22 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04" y="2166049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4" y="4785590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3104" y="170438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206854" y="4323925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36" y="522441"/>
            <a:ext cx="4840764" cy="32784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15" y="437265"/>
            <a:ext cx="4538999" cy="33635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456" y="3721824"/>
            <a:ext cx="4834543" cy="31611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0842"/>
            <a:ext cx="4514084" cy="305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16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22</a:t>
            </a:r>
            <a:r>
              <a:rPr lang="en-US" sz="2000" dirty="0" smtClean="0">
                <a:sym typeface="Symbol" charset="2"/>
              </a:rPr>
              <a:t> 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24 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04" y="2166049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4" y="4785590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3104" y="170438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206854" y="4323925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09" y="580556"/>
            <a:ext cx="4859991" cy="32344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182"/>
            <a:ext cx="4494399" cy="33657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09" y="3750966"/>
            <a:ext cx="4859991" cy="2990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0966"/>
            <a:ext cx="4494399" cy="30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96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367</Words>
  <Application>Microsoft Macintosh PowerPoint</Application>
  <PresentationFormat>Widescreen</PresentationFormat>
  <Paragraphs>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Symbol</vt:lpstr>
      <vt:lpstr>Arial</vt:lpstr>
      <vt:lpstr>Office Theme</vt:lpstr>
      <vt:lpstr>Deep Pion Analysis update with newer data </vt:lpstr>
      <vt:lpstr>Introduction</vt:lpstr>
      <vt:lpstr>MC Normalized in NN &gt; 0.85 and 02 &gt; 0.27 10 GeV &lt;pTcluster &lt; 12 GeV</vt:lpstr>
      <vt:lpstr>MC Normalized in NN &gt; 0.85 and 02 &gt; 0.27 12 GeV &lt;pTcluster &lt; 14 GeV</vt:lpstr>
      <vt:lpstr>MC Normalized in NN &gt; 0.85 and 02 &gt; 0.27 14 GeV &lt;pTcluster &lt; 16 GeV</vt:lpstr>
      <vt:lpstr>MC Normalized in NN &gt; 0.85 and 02 &gt; 0.27 16 GeV &lt;pTcluster &lt; 18 GeV</vt:lpstr>
      <vt:lpstr>MC Normalized in NN &gt; 0.85 and 02 &gt; 0.27 18 GeV &lt;pTcluster &lt; 20 GeV</vt:lpstr>
      <vt:lpstr>MC Normalized in NN &gt; 0.85 and 02 &gt; 0.27 20 GeV &lt;pTcluster &lt; 22 GeV</vt:lpstr>
      <vt:lpstr>MC Normalized in NN &gt; 0.85 and 02 &gt; 0.27 22 GeV &lt;pTcluster &lt; 24 GeV</vt:lpstr>
      <vt:lpstr>MC Normalized in NN &gt; 0.85 and 02 &gt; 0.27 24 GeV &lt;pTcluster &lt; 26 GeV</vt:lpstr>
      <vt:lpstr>MC Normalized in NN &gt; 0.85 and 02 &gt; 0.27 26 GeV &lt;pTcluster &lt; 28 GeV</vt:lpstr>
      <vt:lpstr>Purity and Efficiency</vt:lpstr>
      <vt:lpstr>Purity-and-efficiency corrected spectrum ratios  </vt:lpstr>
      <vt:lpstr>Closure Test</vt:lpstr>
      <vt:lpstr>Conclusions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Pion Analysis Update (come up with a different title so as to not plagiarize Miguel)</dc:title>
  <dc:creator>Ivan Chernyshev</dc:creator>
  <cp:lastModifiedBy>Ivan Chernyshev</cp:lastModifiedBy>
  <cp:revision>21</cp:revision>
  <dcterms:created xsi:type="dcterms:W3CDTF">2017-12-19T17:43:18Z</dcterms:created>
  <dcterms:modified xsi:type="dcterms:W3CDTF">2017-12-19T20:14:30Z</dcterms:modified>
</cp:coreProperties>
</file>